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6" r:id="rId7"/>
    <p:sldId id="263" r:id="rId8"/>
    <p:sldId id="264" r:id="rId9"/>
    <p:sldId id="265" r:id="rId10"/>
    <p:sldId id="267" r:id="rId11"/>
    <p:sldId id="268" r:id="rId12"/>
    <p:sldId id="269" r:id="rId13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suranders.dk/media/1723/faelles-paedagogisk-redskab-til-kompetencevurdering-randers-social-og-sundhedsskole-og-luu-12-4-16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11D6E7-3727-4F1A-A747-7041B53C80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Skolepraktikinformation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A6C5060-2674-4BAD-B8A5-AAF7B30382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da-DK" dirty="0"/>
              <a:t>Refleksion </a:t>
            </a:r>
            <a:r>
              <a:rPr lang="da-DK" dirty="0" smtClean="0"/>
              <a:t>– Hvordan? </a:t>
            </a:r>
            <a:endParaRPr lang="da-DK" dirty="0"/>
          </a:p>
          <a:p>
            <a:r>
              <a:rPr lang="da-DK" dirty="0" smtClean="0"/>
              <a:t>Illustreret ved hjælp af LURE, Min Uddannelse og Forumspil</a:t>
            </a:r>
          </a:p>
          <a:p>
            <a:r>
              <a:rPr lang="da-DK" dirty="0" smtClean="0"/>
              <a:t>v./ Uddannelsesansvarlige sygeplejersker </a:t>
            </a:r>
          </a:p>
          <a:p>
            <a:r>
              <a:rPr lang="da-DK" dirty="0" smtClean="0"/>
              <a:t>Ruth Skriver og </a:t>
            </a:r>
            <a:br>
              <a:rPr lang="da-DK" dirty="0" smtClean="0"/>
            </a:br>
            <a:r>
              <a:rPr lang="da-DK" dirty="0" smtClean="0"/>
              <a:t>Anette Dippel Larsen </a:t>
            </a:r>
          </a:p>
          <a:p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0233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Forumspil som didaktisk redskab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3200" dirty="0"/>
              <a:t>Forumspil er en dramametode, hvor deltagerne gennem mindre rollespil behandler en </a:t>
            </a:r>
            <a:r>
              <a:rPr lang="da-DK" sz="3200" dirty="0" smtClean="0"/>
              <a:t>problematik</a:t>
            </a:r>
          </a:p>
          <a:p>
            <a:r>
              <a:rPr lang="da-DK" sz="3200" dirty="0" smtClean="0"/>
              <a:t>En arbejdsform der inspirerer til læring med hele kroppen og ikke kun med hovedet </a:t>
            </a:r>
            <a:endParaRPr lang="da-DK" sz="3200" dirty="0"/>
          </a:p>
          <a:p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451835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70087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Definition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En æstetisk læreproces kan forstås som en måde man kan lære og erkende noget på via sansemæssige oplevelser. og processen er kendetegnet ved, at den der skal lære noget, inddrages i processen som en der bidrager til at skabe ny betydning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822852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Vise ord...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5400" dirty="0" smtClean="0"/>
              <a:t>Der er intet i forstanden der ikke først har været i sansningen </a:t>
            </a:r>
            <a:endParaRPr lang="da-DK" sz="5400" dirty="0"/>
          </a:p>
        </p:txBody>
      </p:sp>
    </p:spTree>
    <p:extLst>
      <p:ext uri="{BB962C8B-B14F-4D97-AF65-F5344CB8AC3E}">
        <p14:creationId xmlns:p14="http://schemas.microsoft.com/office/powerpoint/2010/main" val="1581352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DCC917-247B-40E7-A565-88A3E11B4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Dagens program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630888-AD4E-4E77-8BD7-D3711D98C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Velkomst og præsentation af dagens tema</a:t>
            </a:r>
          </a:p>
          <a:p>
            <a:r>
              <a:rPr lang="da-DK" dirty="0" smtClean="0"/>
              <a:t>Oplæg om en måde at forstå refleksion på</a:t>
            </a:r>
          </a:p>
          <a:p>
            <a:r>
              <a:rPr lang="da-DK" dirty="0" smtClean="0"/>
              <a:t>”LURE” og ”MIN UDDANNELSE” – Hvordan bruger vi dem i praktikken?</a:t>
            </a:r>
          </a:p>
          <a:p>
            <a:r>
              <a:rPr lang="da-DK" dirty="0" smtClean="0"/>
              <a:t>Pause med kaffe og kage </a:t>
            </a:r>
            <a:r>
              <a:rPr lang="da-DK" dirty="0" smtClean="0">
                <a:sym typeface="Wingdings" panose="05000000000000000000" pitchFamily="2" charset="2"/>
              </a:rPr>
              <a:t></a:t>
            </a:r>
          </a:p>
          <a:p>
            <a:r>
              <a:rPr lang="da-DK" dirty="0" smtClean="0">
                <a:sym typeface="Wingdings" panose="05000000000000000000" pitchFamily="2" charset="2"/>
              </a:rPr>
              <a:t>Forumspil – Hvad er det, og hvad kan vi bruge det til?</a:t>
            </a:r>
          </a:p>
          <a:p>
            <a:r>
              <a:rPr lang="da-DK" dirty="0" smtClean="0">
                <a:sym typeface="Wingdings" panose="05000000000000000000" pitchFamily="2" charset="2"/>
              </a:rPr>
              <a:t>Kort nyt fra skole og praksis – </a:t>
            </a:r>
            <a:r>
              <a:rPr lang="da-DK" i="1" dirty="0" smtClean="0">
                <a:sym typeface="Wingdings" panose="05000000000000000000" pitchFamily="2" charset="2"/>
              </a:rPr>
              <a:t>Måske – Måske ikke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2951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9592A-DF0E-426A-80B3-417228197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Refleksion 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F2A4C01-99DE-4780-B708-3725B856C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For at tale meningsfyldt om fordele og ulemper ved </a:t>
            </a:r>
            <a:r>
              <a:rPr lang="da-DK" b="1" u="sng" dirty="0" smtClean="0"/>
              <a:t>noget</a:t>
            </a:r>
            <a:r>
              <a:rPr lang="da-DK" dirty="0" smtClean="0"/>
              <a:t>, så er vi nødt til at afgrænse og bestemme hvad dette </a:t>
            </a:r>
            <a:r>
              <a:rPr lang="da-DK" b="1" u="sng" dirty="0" smtClean="0"/>
              <a:t>noget</a:t>
            </a:r>
            <a:r>
              <a:rPr lang="da-DK" dirty="0" smtClean="0"/>
              <a:t> er, som vi taler om. Og det gælder selvsagt også, når dette </a:t>
            </a:r>
            <a:r>
              <a:rPr lang="da-DK" b="1" u="sng" dirty="0" smtClean="0"/>
              <a:t>noget</a:t>
            </a:r>
            <a:r>
              <a:rPr lang="da-DK" dirty="0" smtClean="0"/>
              <a:t> er en refleksion</a:t>
            </a:r>
          </a:p>
          <a:p>
            <a:r>
              <a:rPr lang="da-DK" dirty="0" smtClean="0"/>
              <a:t>Definition på refleksion kunne være: </a:t>
            </a:r>
          </a:p>
          <a:p>
            <a:pPr lvl="1"/>
            <a:r>
              <a:rPr lang="da-DK" b="1" i="1" dirty="0" smtClean="0">
                <a:solidFill>
                  <a:srgbClr val="FF0000"/>
                </a:solidFill>
              </a:rPr>
              <a:t>En bevidst omhyggelig og tidskrævende form for tænkning, der er karakteriseret ved en kritisk og konstruktiv spørgende og svarsøgende holdning </a:t>
            </a:r>
          </a:p>
          <a:p>
            <a:pPr lvl="1"/>
            <a:r>
              <a:rPr lang="da-D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Den er afhængig af tid, ressourcer, vilje og ambitionsniveau – Og kan på den vis være mere eller mindre grundig, dyb, frugtbar osv. </a:t>
            </a:r>
            <a:endParaRPr lang="da-DK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09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D5108B-694A-46CF-BF3E-6A09519F1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Når vi reflekterer, så tænker vi altid...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4166745-2AA7-4145-9F7A-79313F37F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3200" b="1" dirty="0" smtClean="0">
                <a:solidFill>
                  <a:srgbClr val="FF0000"/>
                </a:solidFill>
              </a:rPr>
              <a:t>På noget </a:t>
            </a:r>
            <a:r>
              <a:rPr lang="da-DK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Enhver refleksion har sit fokuspunkt, sin genstand, sin særlige tematik eller en særlig tematisering af en bestemt genstand eller problematik.</a:t>
            </a:r>
            <a:endParaRPr lang="da-DK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801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Fortsat...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a-DK" sz="3200" dirty="0" smtClean="0"/>
              <a:t>Når vi tænker </a:t>
            </a:r>
            <a:r>
              <a:rPr lang="da-DK" sz="3200" b="1" dirty="0" smtClean="0">
                <a:solidFill>
                  <a:srgbClr val="FF0000"/>
                </a:solidFill>
              </a:rPr>
              <a:t>på noget</a:t>
            </a:r>
            <a:r>
              <a:rPr lang="da-DK" sz="3200" dirty="0" smtClean="0"/>
              <a:t>, så tænker vi altid </a:t>
            </a:r>
            <a:r>
              <a:rPr lang="da-DK" sz="3200" b="1" dirty="0" smtClean="0">
                <a:solidFill>
                  <a:srgbClr val="FF0000"/>
                </a:solidFill>
              </a:rPr>
              <a:t>med noget</a:t>
            </a:r>
            <a:r>
              <a:rPr lang="da-DK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r>
              <a:rPr lang="da-DK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Det vil sige, at vi tænker på noget med bestemte begreber, antagelser og med viden om bestemte forhold osv.</a:t>
            </a:r>
          </a:p>
          <a:p>
            <a:pPr lvl="1"/>
            <a:r>
              <a:rPr lang="da-DK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Forgrundsbegreber – Det der eksplicit træder frem </a:t>
            </a:r>
          </a:p>
          <a:p>
            <a:pPr lvl="1"/>
            <a:r>
              <a:rPr lang="da-DK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Baggrundsbegreber – Det der implicit er til stede i den reflekterende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1414219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Fortsat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Ikke blot tænker vi </a:t>
            </a:r>
            <a:r>
              <a:rPr lang="da-DK" sz="3200" b="1" dirty="0" smtClean="0">
                <a:solidFill>
                  <a:srgbClr val="FF0000"/>
                </a:solidFill>
              </a:rPr>
              <a:t>på noget</a:t>
            </a:r>
            <a:r>
              <a:rPr lang="da-DK" sz="3200" dirty="0" smtClean="0"/>
              <a:t> og </a:t>
            </a:r>
            <a:r>
              <a:rPr lang="da-DK" sz="3200" b="1" dirty="0" smtClean="0">
                <a:solidFill>
                  <a:srgbClr val="FF0000"/>
                </a:solidFill>
              </a:rPr>
              <a:t>med noget</a:t>
            </a:r>
            <a:r>
              <a:rPr lang="da-DK" sz="3200" dirty="0" smtClean="0"/>
              <a:t>. Vi tænker også </a:t>
            </a:r>
            <a:r>
              <a:rPr lang="da-DK" sz="3200" b="1" dirty="0" smtClean="0">
                <a:solidFill>
                  <a:srgbClr val="FF0000"/>
                </a:solidFill>
              </a:rPr>
              <a:t>ud fra noget</a:t>
            </a:r>
            <a:r>
              <a:rPr lang="da-DK" sz="3200" dirty="0" smtClean="0"/>
              <a:t>. Og det som vi tænker ud fra, er bestemte interesser, motivationer, målsætninger, værdier og så videre. Det vil sige at vi altid reflekterer eller tænker på noget </a:t>
            </a:r>
            <a:r>
              <a:rPr lang="da-DK" sz="3200" b="1" dirty="0" smtClean="0">
                <a:solidFill>
                  <a:srgbClr val="FF0000"/>
                </a:solidFill>
              </a:rPr>
              <a:t>ud fra noget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2684203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Fortsat ...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Når vi tænker </a:t>
            </a:r>
            <a:r>
              <a:rPr lang="da-DK" sz="3200" b="1" dirty="0" smtClean="0">
                <a:solidFill>
                  <a:srgbClr val="FF0000"/>
                </a:solidFill>
              </a:rPr>
              <a:t>på noget, med noget og ud fra noget</a:t>
            </a:r>
            <a:r>
              <a:rPr lang="da-DK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så tænker vi også </a:t>
            </a:r>
            <a:r>
              <a:rPr lang="da-DK" sz="3200" b="1" dirty="0" smtClean="0">
                <a:solidFill>
                  <a:srgbClr val="FF0000"/>
                </a:solidFill>
              </a:rPr>
              <a:t>inden for noget</a:t>
            </a:r>
            <a:r>
              <a:rPr lang="da-DK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da vi tænker inden for rammerne af noget. F.eks</a:t>
            </a:r>
            <a:r>
              <a:rPr lang="da-DK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en bestemt kontekst. Det kan være en gruppe kollegaer, i venners lag, en bestemt stemning </a:t>
            </a:r>
            <a:r>
              <a:rPr lang="da-DK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og så videre. 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928158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LURE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LURE = Læring, udvikling, Refleksion og Evaluering </a:t>
            </a:r>
          </a:p>
          <a:p>
            <a:pPr lvl="1"/>
            <a:r>
              <a:rPr lang="da-DK" dirty="0" smtClean="0"/>
              <a:t>En samling redskaber der kan fremme refleksion </a:t>
            </a:r>
            <a:r>
              <a:rPr lang="da-DK" b="1" dirty="0" smtClean="0">
                <a:solidFill>
                  <a:srgbClr val="FF0000"/>
                </a:solidFill>
              </a:rPr>
              <a:t>på noget, med noget, ud fra noget og inden for noget </a:t>
            </a:r>
          </a:p>
          <a:p>
            <a:pPr lvl="1"/>
            <a:r>
              <a:rPr lang="da-DK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http://www.sosuranders.dk/media/1820/hele-lurebogen-samlet.pdf</a:t>
            </a:r>
          </a:p>
        </p:txBody>
      </p:sp>
    </p:spTree>
    <p:extLst>
      <p:ext uri="{BB962C8B-B14F-4D97-AF65-F5344CB8AC3E}">
        <p14:creationId xmlns:p14="http://schemas.microsoft.com/office/powerpoint/2010/main" val="417173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MIN UDDANNELSE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 smtClean="0"/>
              <a:t>Min uddannelse er et pædagogisk redskab til refleksion og evaluering af elevens uddannelse, hvor følgende kompetencer sættes i spil </a:t>
            </a:r>
          </a:p>
          <a:p>
            <a:r>
              <a:rPr lang="da-DK" dirty="0" smtClean="0"/>
              <a:t>Faglige kompetencer </a:t>
            </a:r>
          </a:p>
          <a:p>
            <a:r>
              <a:rPr lang="da-DK" dirty="0" smtClean="0"/>
              <a:t>Personlige kompetencer </a:t>
            </a:r>
          </a:p>
          <a:p>
            <a:r>
              <a:rPr lang="da-DK" dirty="0" smtClean="0"/>
              <a:t>Trivsel </a:t>
            </a:r>
          </a:p>
          <a:p>
            <a:r>
              <a:rPr lang="da-DK" dirty="0" smtClean="0"/>
              <a:t>Stabilitet</a:t>
            </a:r>
          </a:p>
          <a:p>
            <a:r>
              <a:rPr lang="da-DK" dirty="0" smtClean="0"/>
              <a:t>Behov for studiestøtte </a:t>
            </a:r>
          </a:p>
          <a:p>
            <a:r>
              <a:rPr lang="da-DK" dirty="0">
                <a:hlinkClick r:id="rId2"/>
              </a:rPr>
              <a:t>http://</a:t>
            </a:r>
            <a:r>
              <a:rPr lang="da-DK" dirty="0" smtClean="0">
                <a:hlinkClick r:id="rId2"/>
              </a:rPr>
              <a:t>www.sosuranders.dk/media/1723/faelles-paedagogisk-redskab-til-kompetencevurdering-randers-social-og-sundhedsskole-og-luu-12-4-16.pdf</a:t>
            </a:r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82571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Skolepraktikinformation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Dagens program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Refleksion &amp;quot;&quot;/&gt;&lt;property id=&quot;20307&quot; value=&quot;258&quot;/&gt;&lt;/object&gt;&lt;object type=&quot;3&quot; unique_id=&quot;10006&quot;&gt;&lt;property id=&quot;20148&quot; value=&quot;5&quot;/&gt;&lt;property id=&quot;20300&quot; value=&quot;Slide 4 - &amp;quot;Når vi reflekterer, så tænker vi altid...&amp;quot;&quot;/&gt;&lt;property id=&quot;20307&quot; value=&quot;259&quot;/&gt;&lt;/object&gt;&lt;object type=&quot;3&quot; unique_id=&quot;10162&quot;&gt;&lt;property id=&quot;20148&quot; value=&quot;5&quot;/&gt;&lt;property id=&quot;20300&quot; value=&quot;Slide 5 - &amp;quot;Fortsat...&amp;quot;&quot;/&gt;&lt;property id=&quot;20307&quot; value=&quot;261&quot;/&gt;&lt;/object&gt;&lt;object type=&quot;3&quot; unique_id=&quot;10164&quot;&gt;&lt;property id=&quot;20148&quot; value=&quot;5&quot;/&gt;&lt;property id=&quot;20300&quot; value=&quot;Slide 7 - &amp;quot;Fortsat ...&amp;quot;&quot;/&gt;&lt;property id=&quot;20307&quot; value=&quot;263&quot;/&gt;&lt;/object&gt;&lt;object type=&quot;3&quot; unique_id=&quot;10165&quot;&gt;&lt;property id=&quot;20148&quot; value=&quot;5&quot;/&gt;&lt;property id=&quot;20300&quot; value=&quot;Slide 8 - &amp;quot;LURE&amp;quot;&quot;/&gt;&lt;property id=&quot;20307&quot; value=&quot;264&quot;/&gt;&lt;/object&gt;&lt;object type=&quot;3&quot; unique_id=&quot;10166&quot;&gt;&lt;property id=&quot;20148&quot; value=&quot;5&quot;/&gt;&lt;property id=&quot;20300&quot; value=&quot;Slide 9 - &amp;quot;MIN UDDANNELSE&amp;quot;&quot;/&gt;&lt;property id=&quot;20307&quot; value=&quot;265&quot;/&gt;&lt;/object&gt;&lt;object type=&quot;3&quot; unique_id=&quot;10203&quot;&gt;&lt;property id=&quot;20148&quot; value=&quot;5&quot;/&gt;&lt;property id=&quot;20300&quot; value=&quot;Slide 6 - &amp;quot;Fortsat &amp;quot;&quot;/&gt;&lt;property id=&quot;20307&quot; value=&quot;266&quot;/&gt;&lt;/object&gt;&lt;object type=&quot;3&quot; unique_id=&quot;10325&quot;&gt;&lt;property id=&quot;20148&quot; value=&quot;5&quot;/&gt;&lt;property id=&quot;20300&quot; value=&quot;Slide 10 - &amp;quot;Forumspil som didaktisk redskab&amp;quot;&quot;/&gt;&lt;property id=&quot;20307&quot; value=&quot;267&quot;/&gt;&lt;/object&gt;&lt;object type=&quot;3&quot; unique_id=&quot;10326&quot;&gt;&lt;property id=&quot;20148&quot; value=&quot;5&quot;/&gt;&lt;property id=&quot;20300&quot; value=&quot;Slide 11 - &amp;quot;Definition &amp;quot;&quot;/&gt;&lt;property id=&quot;20307&quot; value=&quot;268&quot;/&gt;&lt;/object&gt;&lt;object type=&quot;3&quot; unique_id=&quot;10327&quot;&gt;&lt;property id=&quot;20148&quot; value=&quot;5&quot;/&gt;&lt;property id=&quot;20300&quot; value=&quot;Slide 12 - &amp;quot;Vise ord...&amp;quot;&quot;/&gt;&lt;property id=&quot;20307&quot; value=&quot;269&quot;/&gt;&lt;/object&gt;&lt;/object&gt;&lt;object type=&quot;8&quot; unique_id=&quot;10014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540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6" baseType="lpstr">
      <vt:lpstr>Arial</vt:lpstr>
      <vt:lpstr>Garamond</vt:lpstr>
      <vt:lpstr>Wingdings</vt:lpstr>
      <vt:lpstr>Organisk</vt:lpstr>
      <vt:lpstr>Skolepraktikinformation</vt:lpstr>
      <vt:lpstr>Dagens program</vt:lpstr>
      <vt:lpstr>Refleksion </vt:lpstr>
      <vt:lpstr>Når vi reflekterer, så tænker vi altid...</vt:lpstr>
      <vt:lpstr>Fortsat...</vt:lpstr>
      <vt:lpstr>Fortsat </vt:lpstr>
      <vt:lpstr>Fortsat ...</vt:lpstr>
      <vt:lpstr>LURE</vt:lpstr>
      <vt:lpstr>MIN UDDANNELSE</vt:lpstr>
      <vt:lpstr>Forumspil som didaktisk redskab</vt:lpstr>
      <vt:lpstr>Definition </vt:lpstr>
      <vt:lpstr>Vise ord...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Annette Dippel Larsen</dc:creator>
  <cp:lastModifiedBy>Pia Elisabeth Ohnemus (PO | SOSUR)</cp:lastModifiedBy>
  <cp:revision>17</cp:revision>
  <dcterms:created xsi:type="dcterms:W3CDTF">2018-05-13T16:56:08Z</dcterms:created>
  <dcterms:modified xsi:type="dcterms:W3CDTF">2018-05-15T06:57:04Z</dcterms:modified>
</cp:coreProperties>
</file>